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E711C1-19A9-4E66-9FFE-EAC4EE93C078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3C2F6-A601-45FE-AF56-12A67BFACE9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14561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82081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9273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619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206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329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331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6610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21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58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778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258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7C9071A0-C6A5-434E-B566-115F668E5D22}" type="datetimeFigureOut">
              <a:rPr lang="hr-HR" smtClean="0"/>
              <a:t>28.5.2025.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F63F43A9-9ECB-44A8-8A30-420695CF01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438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419189" y="503314"/>
            <a:ext cx="9418320" cy="4041648"/>
          </a:xfrm>
        </p:spPr>
        <p:txBody>
          <a:bodyPr>
            <a:normAutofit/>
          </a:bodyPr>
          <a:lstStyle/>
          <a:p>
            <a:pPr algn="ctr"/>
            <a:r>
              <a:rPr lang="hr-HR" sz="9600" dirty="0" smtClean="0"/>
              <a:t>PREPORUKE ZA POŠTEDU TZK</a:t>
            </a:r>
            <a:endParaRPr lang="hr-HR" sz="9600" dirty="0"/>
          </a:p>
        </p:txBody>
      </p:sp>
      <p:sp>
        <p:nvSpPr>
          <p:cNvPr id="6" name="Podnaslov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5022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862118"/>
              </p:ext>
            </p:extLst>
          </p:nvPr>
        </p:nvGraphicFramePr>
        <p:xfrm>
          <a:off x="884255" y="369879"/>
          <a:ext cx="9954320" cy="6251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8580">
                  <a:extLst>
                    <a:ext uri="{9D8B030D-6E8A-4147-A177-3AD203B41FA5}">
                      <a16:colId xmlns:a16="http://schemas.microsoft.com/office/drawing/2014/main" val="304696571"/>
                    </a:ext>
                  </a:extLst>
                </a:gridCol>
                <a:gridCol w="2488580">
                  <a:extLst>
                    <a:ext uri="{9D8B030D-6E8A-4147-A177-3AD203B41FA5}">
                      <a16:colId xmlns:a16="http://schemas.microsoft.com/office/drawing/2014/main" val="3684743134"/>
                    </a:ext>
                  </a:extLst>
                </a:gridCol>
                <a:gridCol w="2488580">
                  <a:extLst>
                    <a:ext uri="{9D8B030D-6E8A-4147-A177-3AD203B41FA5}">
                      <a16:colId xmlns:a16="http://schemas.microsoft.com/office/drawing/2014/main" val="545741171"/>
                    </a:ext>
                  </a:extLst>
                </a:gridCol>
                <a:gridCol w="2488580">
                  <a:extLst>
                    <a:ext uri="{9D8B030D-6E8A-4147-A177-3AD203B41FA5}">
                      <a16:colId xmlns:a16="http://schemas.microsoft.com/office/drawing/2014/main" val="450308231"/>
                    </a:ext>
                  </a:extLst>
                </a:gridCol>
              </a:tblGrid>
              <a:tr h="553360"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MKB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OPĆE KONTRAINDIKACIJE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NAJČEŠĆE BOLESTI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TRAJANJE POŠTEDE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598006"/>
                  </a:ext>
                </a:extLst>
              </a:tr>
              <a:tr h="413389">
                <a:tc rowSpan="10">
                  <a:txBody>
                    <a:bodyPr/>
                    <a:lstStyle/>
                    <a:p>
                      <a:r>
                        <a:rPr lang="hr-HR" sz="1200" b="1" dirty="0" smtClean="0"/>
                        <a:t>ZARAZNE BOLESTI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0">
                  <a:txBody>
                    <a:bodyPr/>
                    <a:lstStyle/>
                    <a:p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HIV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AIDS posebni program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323858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Kronični</a:t>
                      </a:r>
                      <a:r>
                        <a:rPr lang="hr-HR" sz="1200" baseline="0" dirty="0" smtClean="0"/>
                        <a:t> aktivni hepatitis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Posebni program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2551912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Akutni virusni hepatitis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</a:t>
                      </a:r>
                      <a:r>
                        <a:rPr lang="hr-HR" sz="1200" baseline="0" dirty="0" smtClean="0"/>
                        <a:t> do 12 mjeseci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539833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Šarlah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 6-8 tjedana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5946422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Mononukleoza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 do 6 mjeseci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315572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Streptokokna angina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 6-8 tjedana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661912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Gnojni meningitis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 do 12 mjeseci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792785"/>
                  </a:ext>
                </a:extLst>
              </a:tr>
              <a:tr h="279446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Serozni meningitis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 2 mjeseca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262228"/>
                  </a:ext>
                </a:extLst>
              </a:tr>
              <a:tr h="413389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Virusni encefalitis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</a:t>
                      </a:r>
                      <a:r>
                        <a:rPr lang="hr-HR" sz="1200" baseline="0" dirty="0" smtClean="0"/>
                        <a:t> 12 mjeseci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685740"/>
                  </a:ext>
                </a:extLst>
              </a:tr>
              <a:tr h="3422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Tuberkuloza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Potpuno do 1 godine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497103"/>
                  </a:ext>
                </a:extLst>
              </a:tr>
              <a:tr h="838338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NOVOTVORINE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Statička</a:t>
                      </a:r>
                      <a:r>
                        <a:rPr lang="hr-HR" sz="1200" baseline="0" dirty="0" smtClean="0"/>
                        <a:t> naprezanja</a:t>
                      </a:r>
                    </a:p>
                    <a:p>
                      <a:r>
                        <a:rPr lang="hr-HR" sz="1200" baseline="0" dirty="0" smtClean="0"/>
                        <a:t>Vježbe većeg intenziteta</a:t>
                      </a:r>
                    </a:p>
                    <a:p>
                      <a:r>
                        <a:rPr lang="hr-HR" sz="1200" baseline="0" dirty="0" smtClean="0"/>
                        <a:t>Aktivnosti koje sadrže eksplozivne pokrete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Uznapredovali oblici bolesti- posebni program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043734"/>
                  </a:ext>
                </a:extLst>
              </a:tr>
              <a:tr h="465744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BOLESTI KRVI I KRVOTVORNIH ORGANA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Statička opterećenja</a:t>
                      </a:r>
                    </a:p>
                    <a:p>
                      <a:r>
                        <a:rPr lang="hr-HR" sz="1200" dirty="0" smtClean="0"/>
                        <a:t>Vježbe</a:t>
                      </a:r>
                      <a:r>
                        <a:rPr lang="hr-HR" sz="1200" baseline="0" dirty="0" smtClean="0"/>
                        <a:t> većeg intenziteta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Anemije, poremećaji koagulacije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Vježbe na spravama, kontaktni sportovi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938486"/>
                  </a:ext>
                </a:extLst>
              </a:tr>
              <a:tr h="465744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ENDOKRINE BOLESTI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Statička naprezanja, vježbe većeg intenziteta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Dijabetes</a:t>
                      </a:r>
                      <a:r>
                        <a:rPr lang="hr-HR" sz="1200" baseline="0" dirty="0" smtClean="0"/>
                        <a:t> debljina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smtClean="0"/>
                        <a:t>Preskoci, skokovi, vježbe na spravama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404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01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29465"/>
              </p:ext>
            </p:extLst>
          </p:nvPr>
        </p:nvGraphicFramePr>
        <p:xfrm>
          <a:off x="894305" y="381836"/>
          <a:ext cx="10058832" cy="58659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708">
                  <a:extLst>
                    <a:ext uri="{9D8B030D-6E8A-4147-A177-3AD203B41FA5}">
                      <a16:colId xmlns:a16="http://schemas.microsoft.com/office/drawing/2014/main" val="304696571"/>
                    </a:ext>
                  </a:extLst>
                </a:gridCol>
                <a:gridCol w="2514708">
                  <a:extLst>
                    <a:ext uri="{9D8B030D-6E8A-4147-A177-3AD203B41FA5}">
                      <a16:colId xmlns:a16="http://schemas.microsoft.com/office/drawing/2014/main" val="3684743134"/>
                    </a:ext>
                  </a:extLst>
                </a:gridCol>
                <a:gridCol w="2514708">
                  <a:extLst>
                    <a:ext uri="{9D8B030D-6E8A-4147-A177-3AD203B41FA5}">
                      <a16:colId xmlns:a16="http://schemas.microsoft.com/office/drawing/2014/main" val="545741171"/>
                    </a:ext>
                  </a:extLst>
                </a:gridCol>
                <a:gridCol w="2514708">
                  <a:extLst>
                    <a:ext uri="{9D8B030D-6E8A-4147-A177-3AD203B41FA5}">
                      <a16:colId xmlns:a16="http://schemas.microsoft.com/office/drawing/2014/main" val="450308231"/>
                    </a:ext>
                  </a:extLst>
                </a:gridCol>
              </a:tblGrid>
              <a:tr h="672700"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MKB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OPĆE KONTRAINDIKACIJE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NAJČEŠĆE BOLESTI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TRAJANJE POŠTEDE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598006"/>
                  </a:ext>
                </a:extLst>
              </a:tr>
              <a:tr h="292781">
                <a:tc rowSpan="3">
                  <a:txBody>
                    <a:bodyPr/>
                    <a:lstStyle/>
                    <a:p>
                      <a:r>
                        <a:rPr lang="hr-HR" sz="1200" b="1" dirty="0" smtClean="0"/>
                        <a:t>POREMEĆAJI I POREMEĆAJI PONAŠANJA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hr-HR" sz="1200" dirty="0" smtClean="0"/>
                        <a:t>Aktivnosti koje potiču izrazito uzbuđenje,</a:t>
                      </a:r>
                      <a:r>
                        <a:rPr lang="hr-HR" sz="1200" baseline="0" dirty="0" smtClean="0"/>
                        <a:t> napetost i agresivnost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ADHD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Pojačani nadzor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043734"/>
                  </a:ext>
                </a:extLst>
              </a:tr>
              <a:tr h="29278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Mentalna retardacija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Vježbe na spravama na visini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748472"/>
                  </a:ext>
                </a:extLst>
              </a:tr>
              <a:tr h="29278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Poremećaj hranjenja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Vježbe jačeg intenziteta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142059"/>
                  </a:ext>
                </a:extLst>
              </a:tr>
              <a:tr h="801586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BOLESTI ŽIVČANOG SUSTAVA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Hiperventilacija</a:t>
                      </a:r>
                    </a:p>
                    <a:p>
                      <a:r>
                        <a:rPr lang="hr-HR" sz="1200" dirty="0" smtClean="0"/>
                        <a:t>Vježbe na visini na spravama</a:t>
                      </a:r>
                    </a:p>
                    <a:p>
                      <a:r>
                        <a:rPr lang="hr-HR" sz="1200" dirty="0" smtClean="0"/>
                        <a:t>Nagle promjene položaja tijela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EPI, CP, mišićna distrofija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Prema kliničkoj slici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938486"/>
                  </a:ext>
                </a:extLst>
              </a:tr>
              <a:tr h="1073528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BOLESTI OKA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Statička opterećenja</a:t>
                      </a:r>
                    </a:p>
                    <a:p>
                      <a:r>
                        <a:rPr lang="hr-HR" sz="1200" dirty="0" smtClean="0"/>
                        <a:t>Borilačke aktivnosti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Miopija iznad -5</a:t>
                      </a:r>
                    </a:p>
                    <a:p>
                      <a:r>
                        <a:rPr lang="hr-HR" sz="1200" dirty="0" smtClean="0"/>
                        <a:t>Hipermetropija veća od +6</a:t>
                      </a:r>
                    </a:p>
                    <a:p>
                      <a:r>
                        <a:rPr lang="hr-HR" sz="1200" dirty="0" smtClean="0"/>
                        <a:t>Ambliopija iznad 3 Dy</a:t>
                      </a:r>
                    </a:p>
                    <a:p>
                      <a:r>
                        <a:rPr lang="hr-HR" sz="1200" dirty="0" smtClean="0"/>
                        <a:t>Sljepoća,</a:t>
                      </a:r>
                      <a:r>
                        <a:rPr lang="hr-HR" sz="1200" baseline="0" dirty="0" smtClean="0"/>
                        <a:t> slabovidnost, monokulos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/>
                        <a:t>Preskoci preko sprava, prilagođeni program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404641"/>
                  </a:ext>
                </a:extLst>
              </a:tr>
              <a:tr h="683153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BOLESTI UHA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Aktivnosti</a:t>
                      </a:r>
                      <a:r>
                        <a:rPr lang="hr-HR" sz="1200" baseline="0" dirty="0" smtClean="0"/>
                        <a:t> u vodi, nagle promjene položaja tijela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Kronični otitis s perforacijom bubnjića, teška nagluhost i gluhoća, poremećaj ravnoteže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/>
                        <a:t>Kolutovi, vježbe na visini,</a:t>
                      </a:r>
                      <a:r>
                        <a:rPr lang="hr-HR" sz="1200" baseline="0" dirty="0" smtClean="0"/>
                        <a:t> prema kliničkoj slici</a:t>
                      </a:r>
                      <a:endParaRPr lang="hr-HR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986000"/>
                  </a:ext>
                </a:extLst>
              </a:tr>
              <a:tr h="878341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KARDIOVASKULARNE</a:t>
                      </a:r>
                      <a:r>
                        <a:rPr lang="hr-HR" sz="1200" b="1" baseline="0" dirty="0" smtClean="0"/>
                        <a:t> BOLESTI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Statička opterećenja, intenzivnije vježbe,</a:t>
                      </a:r>
                      <a:r>
                        <a:rPr lang="hr-HR" sz="1200" baseline="0" dirty="0" smtClean="0"/>
                        <a:t> borilačke vještine, vježbe s teretom, vježbe na spravama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err="1" smtClean="0"/>
                        <a:t>Kardiomiopatije</a:t>
                      </a:r>
                      <a:r>
                        <a:rPr lang="hr-HR" sz="1200" dirty="0" smtClean="0"/>
                        <a:t>, prirođena</a:t>
                      </a:r>
                      <a:r>
                        <a:rPr lang="hr-HR" sz="1200" baseline="0" dirty="0" smtClean="0"/>
                        <a:t> srčana greška, poremećaj ritma, povišen krvni tlak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/>
                        <a:t>Prema kliničkoj slici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731464"/>
                  </a:ext>
                </a:extLst>
              </a:tr>
              <a:tr h="878341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BOLESTI DIŠNOG SUSTAVA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Vježbe</a:t>
                      </a:r>
                      <a:r>
                        <a:rPr lang="hr-HR" sz="1200" baseline="0" dirty="0" smtClean="0"/>
                        <a:t> u hladnom , zagušljivom i prašnjavom, vježbe većeg intenziteta, alergeni!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Astma, alergijski rinitis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/>
                        <a:t>U akutnoj fazi osloboditi</a:t>
                      </a:r>
                      <a:r>
                        <a:rPr lang="hr-HR" sz="1200" baseline="0" dirty="0" smtClean="0"/>
                        <a:t> TZK</a:t>
                      </a:r>
                      <a:endParaRPr lang="hr-HR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352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79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733229"/>
              </p:ext>
            </p:extLst>
          </p:nvPr>
        </p:nvGraphicFramePr>
        <p:xfrm>
          <a:off x="884254" y="361740"/>
          <a:ext cx="10000056" cy="53704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0014">
                  <a:extLst>
                    <a:ext uri="{9D8B030D-6E8A-4147-A177-3AD203B41FA5}">
                      <a16:colId xmlns:a16="http://schemas.microsoft.com/office/drawing/2014/main" val="304696571"/>
                    </a:ext>
                  </a:extLst>
                </a:gridCol>
                <a:gridCol w="2500014">
                  <a:extLst>
                    <a:ext uri="{9D8B030D-6E8A-4147-A177-3AD203B41FA5}">
                      <a16:colId xmlns:a16="http://schemas.microsoft.com/office/drawing/2014/main" val="3684743134"/>
                    </a:ext>
                  </a:extLst>
                </a:gridCol>
                <a:gridCol w="2500014">
                  <a:extLst>
                    <a:ext uri="{9D8B030D-6E8A-4147-A177-3AD203B41FA5}">
                      <a16:colId xmlns:a16="http://schemas.microsoft.com/office/drawing/2014/main" val="545741171"/>
                    </a:ext>
                  </a:extLst>
                </a:gridCol>
                <a:gridCol w="2500014">
                  <a:extLst>
                    <a:ext uri="{9D8B030D-6E8A-4147-A177-3AD203B41FA5}">
                      <a16:colId xmlns:a16="http://schemas.microsoft.com/office/drawing/2014/main" val="450308231"/>
                    </a:ext>
                  </a:extLst>
                </a:gridCol>
              </a:tblGrid>
              <a:tr h="652128"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MKB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OPĆE KONTRAINDIKACIJE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NAJČEŠĆE BOLESTI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smtClean="0"/>
                        <a:t>TRAJANJE POŠTEDE</a:t>
                      </a:r>
                      <a:endParaRPr lang="hr-HR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598006"/>
                  </a:ext>
                </a:extLst>
              </a:tr>
              <a:tr h="1035733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PROBAVNI SUSTAV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Vježbe izdržljivosti i snage, većeg intenziteta i trajanja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Chronova</a:t>
                      </a:r>
                      <a:r>
                        <a:rPr lang="hr-HR" sz="1200" baseline="0" dirty="0" smtClean="0"/>
                        <a:t> bolest, ulcerozni kolitis, ulkus želudca i duodenuma u pogoršanju, splenetkomija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/>
                        <a:t>U akutnoj fazi osloboditi</a:t>
                      </a:r>
                      <a:r>
                        <a:rPr lang="hr-HR" sz="1200" baseline="0" dirty="0" smtClean="0"/>
                        <a:t> potpuno, splnektomija potpuno 1 godinu</a:t>
                      </a:r>
                      <a:endParaRPr lang="hr-HR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016722"/>
                  </a:ext>
                </a:extLst>
              </a:tr>
              <a:tr h="575407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BOLESTI KOŽE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Hladni prašnjav prostor, bazeni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Neurodermitis, psorijaza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err="1" smtClean="0"/>
                        <a:t>Psorijatični</a:t>
                      </a:r>
                      <a:r>
                        <a:rPr lang="hr-HR" sz="1200" dirty="0" smtClean="0"/>
                        <a:t> artritis-</a:t>
                      </a:r>
                      <a:r>
                        <a:rPr lang="hr-HR" sz="1200" baseline="0" dirty="0" smtClean="0"/>
                        <a:t> vježbe na spravama</a:t>
                      </a:r>
                      <a:endParaRPr lang="hr-HR" sz="12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846696"/>
                  </a:ext>
                </a:extLst>
              </a:tr>
              <a:tr h="1035733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LOKOMOTORNI SUSTAV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Skokovi, preskoci, trčanje, nagle promjene smjera,</a:t>
                      </a:r>
                      <a:r>
                        <a:rPr lang="hr-HR" sz="1200" baseline="0" dirty="0" smtClean="0"/>
                        <a:t> vanjska opterećenja, kolutovi, asimetrične vježbe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Skolioza, osteohondroze,</a:t>
                      </a:r>
                      <a:r>
                        <a:rPr lang="hr-HR" sz="1200" baseline="0" dirty="0" smtClean="0"/>
                        <a:t> posttraumatski simptomi, reumatoidni artritis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043734"/>
                  </a:ext>
                </a:extLst>
              </a:tr>
              <a:tr h="1496059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UROGENITALNI SUSTAV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Vježbe jačeg intenziteta, hladni prostor, eksplozivni pokreti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Refluksna nefropatija, hidronefroza, kronična renalna insuficijencija,</a:t>
                      </a:r>
                      <a:r>
                        <a:rPr lang="hr-HR" sz="1200" baseline="0" dirty="0" smtClean="0"/>
                        <a:t> dismenoreja, nefrektomija, varikokela, akutni pijelonefritis, akutni glomerularni nefritis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Prema kliničkoj slici</a:t>
                      </a:r>
                    </a:p>
                    <a:p>
                      <a:r>
                        <a:rPr lang="hr-HR" sz="1200" dirty="0" smtClean="0"/>
                        <a:t>AP 2</a:t>
                      </a:r>
                      <a:r>
                        <a:rPr lang="hr-HR" sz="1200" baseline="0" dirty="0" smtClean="0"/>
                        <a:t> mjeseca</a:t>
                      </a:r>
                    </a:p>
                    <a:p>
                      <a:r>
                        <a:rPr lang="hr-HR" sz="1200" baseline="0" dirty="0" smtClean="0"/>
                        <a:t>AG 6 mjeseci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938486"/>
                  </a:ext>
                </a:extLst>
              </a:tr>
              <a:tr h="575407">
                <a:tc>
                  <a:txBody>
                    <a:bodyPr/>
                    <a:lstStyle/>
                    <a:p>
                      <a:r>
                        <a:rPr lang="hr-HR" sz="1200" b="1" dirty="0" smtClean="0"/>
                        <a:t>TRUDNOĆA</a:t>
                      </a:r>
                      <a:endParaRPr lang="hr-HR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200" dirty="0" smtClean="0"/>
                        <a:t>Trčanje, preskoci, sprave, veći intenzitet</a:t>
                      </a:r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dirty="0" smtClean="0"/>
                        <a:t>Zadnja 3 mjeseca potpuno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404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357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TM03457515[[fn=Pogled]]</Template>
  <TotalTime>38</TotalTime>
  <Words>434</Words>
  <Application>Microsoft Office PowerPoint</Application>
  <PresentationFormat>Široki zaslon</PresentationFormat>
  <Paragraphs>102</Paragraphs>
  <Slides>4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Schoolbook</vt:lpstr>
      <vt:lpstr>Wingdings 2</vt:lpstr>
      <vt:lpstr>View</vt:lpstr>
      <vt:lpstr>PREPORUKE ZA POŠTEDU TZK</vt:lpstr>
      <vt:lpstr>PowerPoint prezentacija</vt:lpstr>
      <vt:lpstr>PowerPoint prezentacija</vt:lpstr>
      <vt:lpstr>PowerPoint prezentacija</vt:lpstr>
    </vt:vector>
  </TitlesOfParts>
  <Company>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PREPORUKE ZA POŠTEDU TZK</dc:title>
  <dc:creator>z</dc:creator>
  <cp:lastModifiedBy>z</cp:lastModifiedBy>
  <cp:revision>7</cp:revision>
  <dcterms:created xsi:type="dcterms:W3CDTF">2025-05-28T08:37:49Z</dcterms:created>
  <dcterms:modified xsi:type="dcterms:W3CDTF">2025-05-28T09:19:05Z</dcterms:modified>
</cp:coreProperties>
</file>